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5" r:id="rId2"/>
    <p:sldId id="327" r:id="rId3"/>
    <p:sldId id="328" r:id="rId4"/>
    <p:sldId id="330" r:id="rId5"/>
    <p:sldId id="321" r:id="rId6"/>
    <p:sldId id="329" r:id="rId7"/>
    <p:sldId id="289" r:id="rId8"/>
    <p:sldId id="271" r:id="rId9"/>
    <p:sldId id="324" r:id="rId10"/>
    <p:sldId id="291" r:id="rId11"/>
    <p:sldId id="279" r:id="rId12"/>
    <p:sldId id="293" r:id="rId13"/>
    <p:sldId id="294" r:id="rId14"/>
    <p:sldId id="319" r:id="rId15"/>
    <p:sldId id="296" r:id="rId16"/>
    <p:sldId id="323" r:id="rId17"/>
    <p:sldId id="300" r:id="rId18"/>
    <p:sldId id="304" r:id="rId19"/>
    <p:sldId id="305" r:id="rId20"/>
    <p:sldId id="307" r:id="rId21"/>
    <p:sldId id="308" r:id="rId22"/>
    <p:sldId id="322" r:id="rId23"/>
    <p:sldId id="310" r:id="rId24"/>
    <p:sldId id="326" r:id="rId25"/>
    <p:sldId id="331" r:id="rId26"/>
    <p:sldId id="325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Vanderveen" initials="A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D"/>
    <a:srgbClr val="BFDADF"/>
    <a:srgbClr val="98C3CC"/>
    <a:srgbClr val="00A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84" autoAdjust="0"/>
    <p:restoredTop sz="96459" autoAdjust="0"/>
  </p:normalViewPr>
  <p:slideViewPr>
    <p:cSldViewPr snapToGrid="0">
      <p:cViewPr>
        <p:scale>
          <a:sx n="50" d="100"/>
          <a:sy n="50" d="100"/>
        </p:scale>
        <p:origin x="-2664" y="-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7FCD-DFAB-467E-98BE-E09CC6D43F8E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C121B-D6AD-4A5B-AA38-E106252DF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0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B22F-09DF-4C56-9FA5-4C1572B71510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61C9-3EFD-4BE0-B7A8-32139A7024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3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261C9-3EFD-4BE0-B7A8-32139A7024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>
              <a:solidFill>
                <a:srgbClr val="00AE6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885266"/>
          </a:xfrm>
          <a:prstGeom prst="rect">
            <a:avLst/>
          </a:prstGeom>
          <a:solidFill>
            <a:srgbClr val="00A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000"/>
            <a:ext cx="9144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627724"/>
            <a:ext cx="8280000" cy="225754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04825" y="-1"/>
            <a:ext cx="846666" cy="1761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4" y="866658"/>
            <a:ext cx="739987" cy="77176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383" y="1873869"/>
            <a:ext cx="2761067" cy="3144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4248722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6696000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1798911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5"/>
          </p:nvPr>
        </p:nvSpPr>
        <p:spPr>
          <a:xfrm>
            <a:off x="432000" y="5487400"/>
            <a:ext cx="8280000" cy="252000"/>
          </a:xfrm>
        </p:spPr>
        <p:txBody>
          <a:bodyPr/>
          <a:lstStyle/>
          <a:p>
            <a:r>
              <a:rPr lang="en-US"/>
              <a:t>02-11-2016</a:t>
            </a:r>
            <a:endParaRPr lang="en-GB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>
          <a:xfrm>
            <a:off x="432000" y="5159714"/>
            <a:ext cx="8280000" cy="252000"/>
          </a:xfrm>
        </p:spPr>
        <p:txBody>
          <a:bodyPr/>
          <a:lstStyle>
            <a:lvl1pPr>
              <a:defRPr sz="2000"/>
            </a:lvl1pPr>
          </a:lstStyle>
          <a:p>
            <a:pPr algn="l"/>
            <a:r>
              <a:rPr lang="nl-NL"/>
              <a:t>Miniconferentie / miniconference Eco-Schools @ United World College Maastricht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0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0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5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Miniconferentie / miniconference Eco-Schools @ United World College Maastricht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067" y="365126"/>
            <a:ext cx="7450666" cy="964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2062691"/>
            <a:ext cx="8134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7066" y="59267"/>
            <a:ext cx="12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02-11-2016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546" y="59267"/>
            <a:ext cx="57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Miniconferentie / miniconference Eco-Schools @ United World College Maastricht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000" y="59267"/>
            <a:ext cx="68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420A544F-1766-4C7D-815D-9C372CD36BD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4825" y="-1"/>
            <a:ext cx="846666" cy="1761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4" y="866658"/>
            <a:ext cx="739987" cy="7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microsoft.com/office/2007/relationships/hdphoto" Target="../media/hdphoto4.wdp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google.nl/url?sa=i&amp;rct=j&amp;q=&amp;esrc=s&amp;source=images&amp;cd=&amp;cad=rja&amp;uact=8&amp;ved=0ahUKEwjYyceqiM7QAhUC1hoKHc25AwgQjRwIBw&amp;url=http://www.groen7.nl/elektrische-scooter-van-smart-in-samenwerkig-met-vectrix/&amp;psig=AFQjCNGbHvQgUwdYhYyVOjaIkM-YtTJx5g&amp;ust=1480512298179654" TargetMode="External"/><Relationship Id="rId18" Type="http://schemas.openxmlformats.org/officeDocument/2006/relationships/hyperlink" Target="http://www.google.nl/url?sa=i&amp;rct=j&amp;q=&amp;esrc=s&amp;source=images&amp;cd=&amp;cad=rja&amp;uact=8&amp;ved=0ahUKEwjp7rCai87QAhVD2xoKHYA0BvIQjRwIBw&amp;url=http://www.supplychainmagazine.nl/verbranden-plastic-kosteneffectiever-dan-recyclen/&amp;bvm=bv.139782543,d.d2s&amp;psig=AFQjCNH2G3rMs1TEW7TZOLXsqrXmaAQr2w&amp;ust=1480513086838533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1.jpeg"/><Relationship Id="rId7" Type="http://schemas.openxmlformats.org/officeDocument/2006/relationships/hyperlink" Target="http://www.google.nl/url?sa=i&amp;rct=j&amp;q=&amp;esrc=s&amp;source=images&amp;cd=&amp;cad=rja&amp;uact=8&amp;ved=0ahUKEwjc9bX-hc7QAhVLahoKHZs2Cv4QjRwIBw&amp;url=http://www.mo.be/nieuws/pesticiden-gevaarlijk-voor-boeren&amp;psig=AFQjCNHc7TLin9njXgj3Mw9w5LWSqZ6FmQ&amp;ust=1480511643897851" TargetMode="Externa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5" Type="http://schemas.openxmlformats.org/officeDocument/2006/relationships/image" Target="../media/image23.jpeg"/><Relationship Id="rId2" Type="http://schemas.openxmlformats.org/officeDocument/2006/relationships/hyperlink" Target="https://www.google.nl/url?sa=i&amp;rct=j&amp;q=&amp;esrc=s&amp;source=imgres&amp;cd=&amp;cad=rja&amp;uact=8&amp;ved=0ahUKEwjssPyoh87QAhUGthoKHU8pCPIQjRwIBw&amp;url=https://nl.wikipedia.org/wiki/Kernenergie&amp;psig=AFQjCNEuyvyOl6AdwYJ0C3UqSs57mmfb1Q&amp;ust=1480512051559889" TargetMode="External"/><Relationship Id="rId16" Type="http://schemas.openxmlformats.org/officeDocument/2006/relationships/hyperlink" Target="https://www.google.nl/url?sa=i&amp;rct=j&amp;q=&amp;esrc=s&amp;source=images&amp;cd=&amp;cad=rja&amp;uact=8&amp;ved=0ahUKEwjtsMfcis7QAhWHnRoKHVjuCLQQjRwIBw&amp;url=https://supermarktlive.wordpress.com/2012/03/09/statiegeld-op-plastic-flessen-hoeft-niet-meer-vanaf-2014/&amp;bvm=bv.139782543,d.d2s&amp;psig=AFQjCNH7XlUBgvyEdqh6lN-4TA-KvsOgaw&amp;ust=1480512939345676" TargetMode="External"/><Relationship Id="rId20" Type="http://schemas.openxmlformats.org/officeDocument/2006/relationships/hyperlink" Target="https://www.google.nl/url?sa=i&amp;rct=j&amp;q=&amp;esrc=s&amp;source=images&amp;cd=&amp;cad=rja&amp;uact=8&amp;ved=0ahUKEwihs-Gtjc7QAhVFNhoKHRrcCBYQjRwIBw&amp;url=https://www.ecomondo.nl/dopper-kortingscode/&amp;psig=AFQjCNFLaFcVXS5kl-IxnCUO_iS_YaLvDA&amp;ust=1480513667497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://www.google.nl/url?sa=i&amp;rct=j&amp;q=&amp;esrc=s&amp;source=images&amp;cd=&amp;cad=rja&amp;uact=8&amp;ved=0ahUKEwjanpz0jc7QAhXFXhoKHVKSDw0QjRwIBw&amp;url=http://www.samsam.net/category/natuur-en-milieu/page/16/&amp;psig=AFQjCNGxmiKwS2yqVW3nYvKXe5Oh1t6aqA&amp;ust=1480513806589180" TargetMode="External"/><Relationship Id="rId24" Type="http://schemas.openxmlformats.org/officeDocument/2006/relationships/hyperlink" Target="http://www.google.nl/url?sa=i&amp;rct=j&amp;q=&amp;esrc=s&amp;source=images&amp;cd=&amp;cad=rja&amp;uact=8&amp;ved=0ahUKEwj324fbkM7QAhXDthoKHQJIDAUQjRwIBw&amp;url=http://www.solarsedum.nl/opbrengst-zonnepanelen-geert-groote-school/&amp;psig=AFQjCNER1UgILWGt7DZihSbK4yD4bMtkBw&amp;ust=1480514489735171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10" Type="http://schemas.openxmlformats.org/officeDocument/2006/relationships/image" Target="../media/image15.jpeg"/><Relationship Id="rId19" Type="http://schemas.openxmlformats.org/officeDocument/2006/relationships/image" Target="../media/image20.jpeg"/><Relationship Id="rId4" Type="http://schemas.openxmlformats.org/officeDocument/2006/relationships/hyperlink" Target="http://www.plasticsoupfoundation.org/16516166390_f9a4f7308c_o/" TargetMode="External"/><Relationship Id="rId9" Type="http://schemas.openxmlformats.org/officeDocument/2006/relationships/hyperlink" Target="http://www.google.nl/url?sa=i&amp;rct=j&amp;q=&amp;esrc=s&amp;source=images&amp;cd=&amp;cad=rja&amp;uact=8&amp;ved=0ahUKEwjdndTehs7QAhXD0RoKHeGgBMoQjRwIBw&amp;url=http://www.argusactueel.be/binnenlands-nieuws/hoe-zich-beter-wapenen-tegen-overstromingen&amp;psig=AFQjCNEqxRpu7whLs5_GxiolZaBnzsoIdA&amp;ust=1480511872356413" TargetMode="External"/><Relationship Id="rId14" Type="http://schemas.openxmlformats.org/officeDocument/2006/relationships/image" Target="../media/image17.jpeg"/><Relationship Id="rId22" Type="http://schemas.openxmlformats.org/officeDocument/2006/relationships/hyperlink" Target="https://www.google.nl/url?sa=i&amp;rct=j&amp;q=&amp;esrc=s&amp;source=images&amp;cd=&amp;cad=rja&amp;uact=8&amp;ved=0ahUKEwicy8Oij87QAhXCfxoKHV9xAe0QjRwIBw&amp;url=https://www.brabant.nl/actueel/nieuws/2015/maart/opruimactie-schone-maas-doe-mee.aspx&amp;psig=AFQjCNHQlYTWoHnxpMy-LDjJqVkkXXFlnQ&amp;ust=14805141170796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NYnTmgnUmm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YnTmgnUmm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6600" dirty="0"/>
              <a:t>Eco-Schools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>
          <a:xfrm>
            <a:off x="432000" y="5711824"/>
            <a:ext cx="8280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nl-NL" sz="1700" dirty="0" smtClean="0"/>
              <a:t>Conferentie Duurzame PABO </a:t>
            </a:r>
            <a:endParaRPr lang="en-GB" sz="1700" dirty="0"/>
          </a:p>
        </p:txBody>
      </p:sp>
      <p:sp>
        <p:nvSpPr>
          <p:cNvPr id="2" name="Tekstvak 1"/>
          <p:cNvSpPr txBox="1"/>
          <p:nvPr/>
        </p:nvSpPr>
        <p:spPr>
          <a:xfrm>
            <a:off x="432000" y="5468119"/>
            <a:ext cx="405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door </a:t>
            </a:r>
            <a:r>
              <a:rPr lang="nl-NL" sz="1200" dirty="0" smtClean="0">
                <a:solidFill>
                  <a:schemeClr val="bg1"/>
                </a:solidFill>
              </a:rPr>
              <a:t>Hak van Nispen tot Pannerden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Tijdelijke aanduiding voor afbeelding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8722" y="424871"/>
            <a:ext cx="2448000" cy="1620000"/>
          </a:xfrm>
        </p:spPr>
      </p:pic>
      <p:pic>
        <p:nvPicPr>
          <p:cNvPr id="15" name="Tijdelijke aanduiding voor afbeelding 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8911" y="424871"/>
            <a:ext cx="2448000" cy="1620000"/>
          </a:xfrm>
        </p:spPr>
      </p:pic>
      <p:pic>
        <p:nvPicPr>
          <p:cNvPr id="16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6000" y="424871"/>
            <a:ext cx="2448000" cy="1620000"/>
          </a:xfrm>
        </p:spPr>
      </p:pic>
    </p:spTree>
    <p:extLst>
      <p:ext uri="{BB962C8B-B14F-4D97-AF65-F5344CB8AC3E}">
        <p14:creationId xmlns:p14="http://schemas.microsoft.com/office/powerpoint/2010/main" val="11378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Zeven</a:t>
            </a:r>
            <a:r>
              <a:rPr lang="en-GB" dirty="0"/>
              <a:t> </a:t>
            </a:r>
            <a:r>
              <a:rPr lang="en-GB" dirty="0" err="1"/>
              <a:t>stappen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solidFill>
                  <a:srgbClr val="0070C0"/>
                </a:solidFill>
              </a:rPr>
              <a:t>Intentieverklaring</a:t>
            </a:r>
            <a:endParaRPr lang="en-GB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Eco-team</a:t>
            </a:r>
            <a:r>
              <a:rPr lang="en-GB" dirty="0"/>
              <a:t>	</a:t>
            </a:r>
            <a:r>
              <a:rPr lang="en-GB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student-led change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Eco-scan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solidFill>
                  <a:srgbClr val="0070C0"/>
                </a:solidFill>
              </a:rPr>
              <a:t>Actie</a:t>
            </a:r>
            <a:r>
              <a:rPr lang="en-GB" dirty="0">
                <a:solidFill>
                  <a:srgbClr val="0070C0"/>
                </a:solidFill>
              </a:rPr>
              <a:t>(plan)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Monitoring en </a:t>
            </a:r>
            <a:r>
              <a:rPr lang="en-GB" dirty="0" err="1">
                <a:solidFill>
                  <a:srgbClr val="0070C0"/>
                </a:solidFill>
              </a:rPr>
              <a:t>evaluatie</a:t>
            </a:r>
            <a:r>
              <a:rPr lang="en-GB" dirty="0"/>
              <a:t>		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</a:rPr>
              <a:t>brons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Curriculum</a:t>
            </a:r>
            <a:r>
              <a:rPr lang="en-GB" dirty="0"/>
              <a:t>				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zilver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solidFill>
                  <a:srgbClr val="0070C0"/>
                </a:solidFill>
              </a:rPr>
              <a:t>Informeren</a:t>
            </a:r>
            <a:r>
              <a:rPr lang="en-GB" dirty="0">
                <a:solidFill>
                  <a:srgbClr val="0070C0"/>
                </a:solidFill>
              </a:rPr>
              <a:t> en </a:t>
            </a:r>
            <a:r>
              <a:rPr lang="en-GB" dirty="0" err="1">
                <a:solidFill>
                  <a:srgbClr val="0070C0"/>
                </a:solidFill>
              </a:rPr>
              <a:t>betrekken</a:t>
            </a:r>
            <a:endParaRPr lang="en-GB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Eco-code	</a:t>
            </a:r>
            <a:r>
              <a:rPr lang="en-GB" dirty="0"/>
              <a:t>			</a:t>
            </a:r>
            <a:r>
              <a:rPr lang="en-GB" sz="2400" dirty="0" err="1">
                <a:solidFill>
                  <a:srgbClr val="00A957"/>
                </a:solidFill>
              </a:rPr>
              <a:t>groene</a:t>
            </a:r>
            <a:r>
              <a:rPr lang="en-GB" sz="2400" dirty="0">
                <a:solidFill>
                  <a:srgbClr val="00A957"/>
                </a:solidFill>
              </a:rPr>
              <a:t> </a:t>
            </a:r>
            <a:r>
              <a:rPr lang="en-GB" sz="2400" dirty="0" err="1">
                <a:solidFill>
                  <a:srgbClr val="00A957"/>
                </a:solidFill>
              </a:rPr>
              <a:t>vlag</a:t>
            </a:r>
            <a:endParaRPr lang="en-GB" sz="2400" dirty="0">
              <a:solidFill>
                <a:srgbClr val="00A957"/>
              </a:solidFill>
            </a:endParaRPr>
          </a:p>
          <a:p>
            <a:endParaRPr lang="en-GB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612000" y="4572000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12000" y="5112588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12000" y="6114651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8180" y="4102249"/>
            <a:ext cx="671403" cy="4474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9672" y="4648171"/>
            <a:ext cx="671404" cy="4455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7053" y="5627351"/>
            <a:ext cx="671404" cy="4772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6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Tien </a:t>
            </a:r>
            <a:r>
              <a:rPr lang="en-GB" dirty="0" err="1"/>
              <a:t>thema’s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00" y="4334628"/>
            <a:ext cx="1516550" cy="15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384" y="2173671"/>
            <a:ext cx="1535993" cy="15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7" y="2154228"/>
            <a:ext cx="1555436" cy="155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200" y="2173671"/>
            <a:ext cx="1516550" cy="15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47" y="2163949"/>
            <a:ext cx="1535993" cy="15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137" y="2173670"/>
            <a:ext cx="1516550" cy="15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10" y="4354071"/>
            <a:ext cx="1516550" cy="15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168" y="4354071"/>
            <a:ext cx="1516550" cy="15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9415" y="4354071"/>
            <a:ext cx="1535993" cy="15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5105" y="4334628"/>
            <a:ext cx="1516550" cy="153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31510" y="3794334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Afval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7199" y="3794334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Communicatie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3446" y="3794334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Energie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0414" y="3794334"/>
            <a:ext cx="175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Gebouw</a:t>
            </a:r>
            <a:r>
              <a:rPr lang="en-GB" sz="1400" b="1" dirty="0">
                <a:solidFill>
                  <a:srgbClr val="0070C0"/>
                </a:solidFill>
              </a:rPr>
              <a:t> &amp; </a:t>
            </a:r>
            <a:r>
              <a:rPr lang="en-GB" sz="1400" b="1" dirty="0" err="1">
                <a:solidFill>
                  <a:srgbClr val="0070C0"/>
                </a:solidFill>
              </a:rPr>
              <a:t>Omgeving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4826" y="3794334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Natuur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510" y="5955291"/>
            <a:ext cx="151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Gezondheid</a:t>
            </a:r>
            <a:r>
              <a:rPr lang="en-GB" sz="1400" b="1" dirty="0">
                <a:solidFill>
                  <a:srgbClr val="0070C0"/>
                </a:solidFill>
              </a:rPr>
              <a:t> &amp; </a:t>
            </a:r>
            <a:r>
              <a:rPr lang="en-GB" sz="1400" b="1" dirty="0" err="1">
                <a:solidFill>
                  <a:srgbClr val="0070C0"/>
                </a:solidFill>
              </a:rPr>
              <a:t>Hygiëne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7199" y="5955291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Mobiliteit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3446" y="5955291"/>
            <a:ext cx="151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Veiligheid</a:t>
            </a:r>
            <a:r>
              <a:rPr lang="en-GB" sz="1400" b="1" dirty="0">
                <a:solidFill>
                  <a:srgbClr val="0070C0"/>
                </a:solidFill>
              </a:rPr>
              <a:t> &amp; </a:t>
            </a:r>
            <a:r>
              <a:rPr lang="en-GB" sz="1400" b="1" dirty="0" err="1">
                <a:solidFill>
                  <a:srgbClr val="0070C0"/>
                </a:solidFill>
              </a:rPr>
              <a:t>Burgerschap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9135" y="5955291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70C0"/>
                </a:solidFill>
              </a:rPr>
              <a:t>Voeding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4826" y="5955291"/>
            <a:ext cx="15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Water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11</a:t>
            </a:fld>
            <a:endParaRPr lang="en-GB"/>
          </a:p>
        </p:txBody>
      </p:sp>
      <p:sp>
        <p:nvSpPr>
          <p:cNvPr id="3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3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</a:t>
            </a:r>
            <a:r>
              <a:rPr lang="nl-NL" dirty="0" err="1"/>
              <a:t>Eco</a:t>
            </a:r>
            <a:r>
              <a:rPr lang="nl-NL" dirty="0"/>
              <a:t>-team</a:t>
            </a:r>
            <a:endParaRPr lang="en-GB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521" y="1753854"/>
            <a:ext cx="3318479" cy="2461096"/>
          </a:xfrm>
          <a:prstGeom prst="rect">
            <a:avLst/>
          </a:prstGeom>
        </p:spPr>
      </p:pic>
      <p:pic>
        <p:nvPicPr>
          <p:cNvPr id="7" name="Picture 2" descr="http://shared.heliconvmbo.nl/Uploads/PhotoBrowser/EB1E924EF8875DC299DCAF154B38751B/5868/SlideSho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6399">
            <a:off x="697978" y="4330242"/>
            <a:ext cx="4917474" cy="27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37609">
            <a:off x="5177889" y="4886895"/>
            <a:ext cx="3451863" cy="248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97" y="2123563"/>
            <a:ext cx="1628775" cy="20288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64464" y="3318256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(Environmental </a:t>
            </a:r>
            <a:br>
              <a:rPr lang="nl-NL" dirty="0" smtClean="0"/>
            </a:br>
            <a:r>
              <a:rPr lang="nl-NL" dirty="0" smtClean="0"/>
              <a:t>Action Group)</a:t>
            </a:r>
            <a:endParaRPr lang="nl-NL" dirty="0"/>
          </a:p>
        </p:txBody>
      </p:sp>
      <p:sp>
        <p:nvSpPr>
          <p:cNvPr id="1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348" y="2695807"/>
            <a:ext cx="4413265" cy="27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</a:t>
            </a:r>
            <a:r>
              <a:rPr lang="nl-NL" dirty="0" err="1"/>
              <a:t>Eco</a:t>
            </a:r>
            <a:r>
              <a:rPr lang="nl-NL" dirty="0"/>
              <a:t>-scan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756" y="2176351"/>
            <a:ext cx="2705512" cy="381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15215">
            <a:off x="372105" y="3023797"/>
            <a:ext cx="2588702" cy="3718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7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</a:t>
            </a:r>
            <a:r>
              <a:rPr lang="nl-NL" dirty="0" err="1"/>
              <a:t>Eco</a:t>
            </a:r>
            <a:r>
              <a:rPr lang="nl-NL" dirty="0"/>
              <a:t>-scan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725105"/>
            <a:ext cx="7050610" cy="5122166"/>
          </a:xfrm>
          <a:prstGeom prst="rect">
            <a:avLst/>
          </a:prstGeom>
        </p:spPr>
      </p:pic>
      <p:sp>
        <p:nvSpPr>
          <p:cNvPr id="7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Actie(plan)</a:t>
            </a:r>
            <a:endParaRPr lang="en-GB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09" y="1990998"/>
            <a:ext cx="1811496" cy="2305001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15</a:t>
            </a:fld>
            <a:endParaRPr lang="en-GB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2" y="1990998"/>
            <a:ext cx="1525744" cy="23050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2" y="4419774"/>
            <a:ext cx="3521113" cy="2240075"/>
          </a:xfrm>
          <a:prstGeom prst="rect">
            <a:avLst/>
          </a:prstGeom>
        </p:spPr>
      </p:pic>
      <p:sp>
        <p:nvSpPr>
          <p:cNvPr id="15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4145280" y="1930892"/>
            <a:ext cx="4781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70C0"/>
                </a:solidFill>
              </a:rPr>
              <a:t>±2 of 3 thema’s</a:t>
            </a:r>
            <a:r>
              <a:rPr lang="nl-NL" dirty="0" smtClean="0">
                <a:solidFill>
                  <a:srgbClr val="0070C0"/>
                </a:solidFill>
              </a:rPr>
              <a:t> waarmee je aan de slag gaat.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70C0"/>
                </a:solidFill>
              </a:rPr>
              <a:t>Concrete doelen </a:t>
            </a:r>
            <a:r>
              <a:rPr lang="nl-NL" dirty="0" smtClean="0">
                <a:solidFill>
                  <a:srgbClr val="0070C0"/>
                </a:solidFill>
              </a:rPr>
              <a:t>bij de thema’s </a:t>
            </a:r>
            <a:r>
              <a:rPr lang="nl-NL" i="1" dirty="0" smtClean="0">
                <a:solidFill>
                  <a:srgbClr val="0070C0"/>
                </a:solidFill>
              </a:rPr>
              <a:t>(SMART: specifiek, meetbaar, acceptabel, realistisch en tijdgebonden)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70C0"/>
                </a:solidFill>
              </a:rPr>
              <a:t>Maatregelen bij de doelen</a:t>
            </a:r>
            <a:r>
              <a:rPr lang="nl-NL" dirty="0" smtClean="0">
                <a:solidFill>
                  <a:srgbClr val="0070C0"/>
                </a:solidFill>
              </a:rPr>
              <a:t> voor één schooljaar.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</a:t>
            </a:r>
            <a:r>
              <a:rPr lang="nl-NL" dirty="0" smtClean="0"/>
              <a:t>Actie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16</a:t>
            </a:fld>
            <a:endParaRPr lang="en-GB"/>
          </a:p>
        </p:txBody>
      </p:sp>
      <p:pic>
        <p:nvPicPr>
          <p:cNvPr id="15" name="Picture 2" descr="http://www.madeinvelp.nl/wordpress/wp-content/uploads/2013/09/helicon-2-620x4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8478" y="1497861"/>
            <a:ext cx="2880000" cy="198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vdD2013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623" y="4052286"/>
            <a:ext cx="2880000" cy="191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ijdelijke aanduiding voor inhoud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3811" y="4032474"/>
            <a:ext cx="2880000" cy="193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811" y="1535569"/>
            <a:ext cx="2880000" cy="192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1574623" y="3487914"/>
            <a:ext cx="296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 je buurt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204714" y="3474602"/>
            <a:ext cx="296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Voedsel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1585618" y="5978210"/>
            <a:ext cx="296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5215709" y="5964898"/>
            <a:ext cx="296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Afval = €</a:t>
            </a:r>
            <a:endParaRPr lang="nl-NL" dirty="0"/>
          </a:p>
        </p:txBody>
      </p:sp>
      <p:sp>
        <p:nvSpPr>
          <p:cNvPr id="2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2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Stap 4: Monitoring en evaluatie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825" y="2062691"/>
            <a:ext cx="4652391" cy="4351338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Heb je je doelen behaald</a:t>
            </a:r>
            <a:r>
              <a:rPr lang="nl-NL" dirty="0" smtClean="0">
                <a:solidFill>
                  <a:srgbClr val="0070C0"/>
                </a:solidFill>
              </a:rPr>
              <a:t>?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lvl="1"/>
            <a:r>
              <a:rPr lang="nl-NL" dirty="0"/>
              <a:t>Zo ja: vier het</a:t>
            </a:r>
            <a:r>
              <a:rPr lang="nl-NL" dirty="0" smtClean="0"/>
              <a:t>!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Zo nee: wat kun je doen om doelen alsnog te halen?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632" y="4233477"/>
            <a:ext cx="3279024" cy="21805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R:\Afbeeldingen\Fotobank\Eco-Schools\Promofotos\brandende-kaarsjes-op-een-verjaardagstaart-hd-verjaardag-achtergro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632" y="1899592"/>
            <a:ext cx="3279024" cy="20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08" y="4630018"/>
            <a:ext cx="2961804" cy="2094419"/>
          </a:xfrm>
          <a:prstGeom prst="rect">
            <a:avLst/>
          </a:prstGeom>
        </p:spPr>
      </p:pic>
      <p:sp>
        <p:nvSpPr>
          <p:cNvPr id="10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4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5: Curriculum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43" y="2062691"/>
            <a:ext cx="481940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155545" y="2090057"/>
            <a:ext cx="38360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Kijk met een ‘</a:t>
            </a:r>
            <a:r>
              <a:rPr lang="nl-NL" sz="2000" dirty="0" err="1" smtClean="0">
                <a:solidFill>
                  <a:srgbClr val="0070C0"/>
                </a:solidFill>
              </a:rPr>
              <a:t>eco</a:t>
            </a:r>
            <a:r>
              <a:rPr lang="nl-NL" sz="2000" dirty="0" smtClean="0">
                <a:solidFill>
                  <a:srgbClr val="0070C0"/>
                </a:solidFill>
              </a:rPr>
              <a:t>’ – bril naar je curriculum.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Hoofdvraag: leren de leerlingen wat jij wilt dat ze leren?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Vraag het eens aan de groep 8 leerlingen!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Zitten er gaten in je aanbod (theorie en praktijk)?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Wat wil je veranderen?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Stap 6: Informeren en betrekken</a:t>
            </a:r>
            <a:endParaRPr lang="en-GB" dirty="0"/>
          </a:p>
        </p:txBody>
      </p:sp>
      <p:pic>
        <p:nvPicPr>
          <p:cNvPr id="8" name="Picture 2" descr="https://scontent.xx.fbcdn.net/hphotos-xla1/v/t1.0-9/12106699_902207879871741_3760039301785377947_n.jpg?oh=02f156e236aa75be9accb5aeaaa7be56&amp;oe=56CE102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/>
        </p:blipFill>
        <p:spPr bwMode="auto">
          <a:xfrm>
            <a:off x="467065" y="2102355"/>
            <a:ext cx="2536134" cy="25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content.xx.fbcdn.net/hphotos-xta1/v/t1.0-9/12038118_1016875401686625_2411698661544957682_n.jpg?oh=0336333ba033c0260e62a416bc160792&amp;oe=568CDA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279" y="1964936"/>
            <a:ext cx="4139603" cy="23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upportervanschoon.nl/media/6467/efccf926-630b-4bf3-ba50-50fee4c0e7da.jpg?anchor=center&amp;mode=crop&amp;width=645&amp;height=258&amp;rnd=130862023950000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187" y="4465438"/>
            <a:ext cx="4890895" cy="19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static-webregio.nl/content/images/medium/635800071612849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415" y="4688754"/>
            <a:ext cx="2322430" cy="17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19</a:t>
            </a:fld>
            <a:endParaRPr lang="en-GB"/>
          </a:p>
        </p:txBody>
      </p:sp>
      <p:sp>
        <p:nvSpPr>
          <p:cNvPr id="15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33" y="2000250"/>
            <a:ext cx="4811693" cy="459105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50426" y="2270760"/>
            <a:ext cx="3557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Ballonnen oplaten op school……….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369476" y="3604260"/>
            <a:ext cx="355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behalve die ene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693419" y="2152633"/>
            <a:ext cx="4657007" cy="2381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Stap 6: Informeren en betrekken</a:t>
            </a:r>
            <a:endParaRPr lang="en-GB" dirty="0"/>
          </a:p>
        </p:txBody>
      </p:sp>
      <p:pic>
        <p:nvPicPr>
          <p:cNvPr id="12" name="Picture 5" descr="R:\Afbeeldingen\Fotobank\Eco-Schools\Scholen\Wellant College\Wellant College - Rijswijk\20150902_101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158" y="3041489"/>
            <a:ext cx="3320020" cy="18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543" y="1996067"/>
            <a:ext cx="3497030" cy="2802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 descr="R:\Afbeeldingen\Fotobank\Eco-Schools\Scholen\International Schools\International Schools - ASH\Fotos audit\20140508_1039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361" y="4715579"/>
            <a:ext cx="3873696" cy="17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:\Afbeeldingen\Fotobank\Eco-Schools\Scholen\Wellant College\Wellant College - Rijswijk\20150902_1020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262" y="1996067"/>
            <a:ext cx="1987298" cy="35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7647" y="1842601"/>
            <a:ext cx="2033815" cy="1487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6" descr="R:\Afbeeldingen\Fotobank\Eco-Schools\Scholen\Wellant College\Wellant College - Rijswijk\Afva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429" y="4146757"/>
            <a:ext cx="3081571" cy="23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20</a:t>
            </a:fld>
            <a:endParaRPr lang="en-GB"/>
          </a:p>
        </p:txBody>
      </p:sp>
      <p:sp>
        <p:nvSpPr>
          <p:cNvPr id="20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21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7: </a:t>
            </a:r>
            <a:r>
              <a:rPr lang="nl-NL" dirty="0" err="1"/>
              <a:t>Eco</a:t>
            </a:r>
            <a:r>
              <a:rPr lang="nl-NL" dirty="0"/>
              <a:t>-code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Post, volzin, lied mozaïek, enzovoort</a:t>
            </a:r>
            <a:endParaRPr lang="en-GB" sz="2000" dirty="0"/>
          </a:p>
        </p:txBody>
      </p:sp>
      <p:sp>
        <p:nvSpPr>
          <p:cNvPr id="8" name="Rechthoek 7"/>
          <p:cNvSpPr/>
          <p:nvPr/>
        </p:nvSpPr>
        <p:spPr>
          <a:xfrm>
            <a:off x="5340095" y="1970671"/>
            <a:ext cx="329907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i="1" dirty="0"/>
              <a:t>Don't be a clown, power down,</a:t>
            </a:r>
            <a:endParaRPr lang="nl-NL" dirty="0"/>
          </a:p>
          <a:p>
            <a:pPr algn="r"/>
            <a:r>
              <a:rPr lang="en-GB" i="1" dirty="0"/>
              <a:t>Put waste in its place,</a:t>
            </a:r>
            <a:endParaRPr lang="nl-NL" dirty="0"/>
          </a:p>
          <a:p>
            <a:pPr algn="r"/>
            <a:r>
              <a:rPr lang="en-GB" i="1" dirty="0"/>
              <a:t>Be biodiverse for our universe.</a:t>
            </a:r>
            <a:endParaRPr lang="nl-NL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831" y="2780034"/>
            <a:ext cx="3234814" cy="34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2017226" y="6089946"/>
            <a:ext cx="321517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l-NL" sz="2400" dirty="0"/>
              <a:t>‘Groen moet je doen!’</a:t>
            </a:r>
          </a:p>
        </p:txBody>
      </p:sp>
      <p:pic>
        <p:nvPicPr>
          <p:cNvPr id="12" name="Picture 3" descr="F:\00 SME PROJECTEN TOTAAL\lopende projecten\120550 Eco-Schools Wrigley Litter Less Campaign\Scholen\Clusius College\Projectweek 2012-12\Duurzaamheidskrant clusius vmb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096" y="3194085"/>
            <a:ext cx="3299464" cy="31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000371" y="3194085"/>
            <a:ext cx="273630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‘Earth is </a:t>
            </a:r>
            <a:r>
              <a:rPr lang="nl-NL" sz="2400" dirty="0" err="1"/>
              <a:t>our</a:t>
            </a:r>
            <a:r>
              <a:rPr lang="nl-NL" sz="2400" dirty="0"/>
              <a:t> home’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1504496" y="168775"/>
            <a:ext cx="6264696" cy="9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Wat biedt Eco-Schools? </a:t>
            </a:r>
            <a:endParaRPr lang="nl-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16176"/>
              </p:ext>
            </p:extLst>
          </p:nvPr>
        </p:nvGraphicFramePr>
        <p:xfrm>
          <a:off x="263394" y="1844824"/>
          <a:ext cx="8784977" cy="469392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2508406"/>
                <a:gridCol w="2880696"/>
                <a:gridCol w="3395875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Procesondersteuning </a:t>
                      </a:r>
                    </a:p>
                    <a:p>
                      <a:pPr marL="0" indent="0">
                        <a:buNone/>
                      </a:pPr>
                      <a:endParaRPr lang="nl-NL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Eigen begeleider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Helpdesk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Website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Nieuwsbrief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Publiciteit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Inhoud</a:t>
                      </a:r>
                    </a:p>
                    <a:p>
                      <a:pPr marL="0" indent="0">
                        <a:buNone/>
                      </a:pPr>
                      <a:endParaRPr lang="nl-NL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Startbijeenkomst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Inhoudelijke workshops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Sprekers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lang="nl-NL" sz="1600" dirty="0" smtClean="0"/>
                        <a:t>Workshops betrokkenheid en voortgang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Uitreiking Groene Vlag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Ontmoeting&amp; Inspiratie</a:t>
                      </a:r>
                    </a:p>
                    <a:p>
                      <a:pPr marL="0" indent="0">
                        <a:buNone/>
                      </a:pPr>
                      <a:endParaRPr lang="nl-NL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Eco-Schools dagen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Uitwisseling tussen scholen (NL en wereldwijd)</a:t>
                      </a:r>
                    </a:p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Aantrekkelijk aanbod voor scholen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Producten &amp; diensten die werken!</a:t>
                      </a:r>
                      <a:endParaRPr lang="nl-NL" sz="16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Materialen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Werkboek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Ecoscan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Lessuggesties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Muur plaquette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 smtClean="0"/>
                        <a:t>Pennen, sticker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dirty="0" err="1" smtClean="0"/>
                        <a:t>Table</a:t>
                      </a:r>
                      <a:r>
                        <a:rPr lang="nl-NL" sz="1600" dirty="0" smtClean="0"/>
                        <a:t> top vlaggen</a:t>
                      </a:r>
                      <a:endParaRPr lang="nl-NL" sz="16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1800" b="1" dirty="0" smtClean="0">
                          <a:solidFill>
                            <a:srgbClr val="0070C0"/>
                          </a:solidFill>
                        </a:rPr>
                        <a:t>Audits voor certificering: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Certificering Brons (deskaudit) + rapport + certificaat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Certificering Zilver (deskaudit) + rapport + certificaat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smtClean="0"/>
                        <a:t>Certificering Groen Vlag (audit op locatie)+ certificaat en Groene Vlag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err="1" smtClean="0"/>
                        <a:t>Leerlingcertificaten</a:t>
                      </a:r>
                      <a:endParaRPr lang="nl-NL" sz="1600" b="1" dirty="0" smtClean="0">
                        <a:solidFill>
                          <a:srgbClr val="0070C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Feest!</a:t>
            </a:r>
            <a:endParaRPr lang="en-GB" dirty="0"/>
          </a:p>
        </p:txBody>
      </p:sp>
      <p:pic>
        <p:nvPicPr>
          <p:cNvPr id="6" name="Picture 4" descr="R:\Afbeeldingen\Fotobank\Eco-Schools\Promofotos\web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92" y="3233928"/>
            <a:ext cx="2115591" cy="318133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:\Afbeeldingen\Fotobank\Eco-Schools\Scholen\International Schools\International Schools - ISA\2011-09-06 Uitreiking ISA\Groene Vlag ISA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47" y="2215928"/>
            <a:ext cx="4389850" cy="21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R:\Afbeeldingen\Fotobank\Eco-Schools\Promofotos\2011 - 01 - Helen Parkhur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87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32" y="3498793"/>
            <a:ext cx="1946572" cy="292535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:\Afbeeldingen\Fotobank\Eco-Schools\Promofotos\Eco-SchoolsfotoV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044" y="3956634"/>
            <a:ext cx="1688300" cy="2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:\Afbeeldingen\Fotobank\Eco-Schools\Promofotos\Nordwin jongen met Friesland broek - KLEI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519" y="677039"/>
            <a:ext cx="3463763" cy="23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" y="3636317"/>
            <a:ext cx="2828773" cy="322168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23</a:t>
            </a:fld>
            <a:endParaRPr lang="en-GB"/>
          </a:p>
        </p:txBody>
      </p:sp>
      <p:sp>
        <p:nvSpPr>
          <p:cNvPr id="1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0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Workshopdeel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24</a:t>
            </a:fld>
            <a:endParaRPr lang="en-GB"/>
          </a:p>
        </p:txBody>
      </p:sp>
      <p:sp>
        <p:nvSpPr>
          <p:cNvPr id="1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56" y="1628667"/>
            <a:ext cx="3240000" cy="216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509" y="1645917"/>
            <a:ext cx="2880000" cy="216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" y="1645891"/>
            <a:ext cx="2880000" cy="216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56" y="4277432"/>
            <a:ext cx="3211421" cy="216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100" y="4277432"/>
            <a:ext cx="2733409" cy="216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7360" y="-1027611"/>
            <a:ext cx="46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-11954" y="3764280"/>
            <a:ext cx="913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Afval opruimen	                 doppen voor blindengeleidehonden</a:t>
            </a:r>
            <a:r>
              <a:rPr lang="nl-NL" dirty="0"/>
              <a:t> </a:t>
            </a:r>
            <a:r>
              <a:rPr lang="nl-NL" dirty="0" smtClean="0"/>
              <a:t>        nieuwe producten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3766" y="6362700"/>
            <a:ext cx="913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Fietstaxi			       buurtstekjes		        groenbeheer in de buurt</a:t>
            </a:r>
            <a:endParaRPr lang="nl-NL" dirty="0"/>
          </a:p>
        </p:txBody>
      </p:sp>
      <p:pic>
        <p:nvPicPr>
          <p:cNvPr id="16" name="Picture 2" descr="R:\Afgeronde Projecten\projectmappen\150050 Organisatie Eco-schoool dag AOC raad\20150204_12311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99" y="4267200"/>
            <a:ext cx="296054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Workshopdeel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25</a:t>
            </a:fld>
            <a:endParaRPr lang="en-GB"/>
          </a:p>
        </p:txBody>
      </p:sp>
      <p:sp>
        <p:nvSpPr>
          <p:cNvPr id="1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sp>
        <p:nvSpPr>
          <p:cNvPr id="11" name="Tekstvak 10"/>
          <p:cNvSpPr txBox="1"/>
          <p:nvPr/>
        </p:nvSpPr>
        <p:spPr>
          <a:xfrm>
            <a:off x="17360" y="-1027611"/>
            <a:ext cx="46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6" name="Picture 4" descr="https://scontent.xx.fbcdn.net/hphotos-xta1/v/t1.0-9/12038118_1016875401686625_2411698661544957682_n.jpg?oh=0336333ba033c0260e62a416bc160792&amp;oe=568CDA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971" y="4327733"/>
            <a:ext cx="4139603" cy="232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supportervanschoon.nl/media/6467/efccf926-630b-4bf3-ba50-50fee4c0e7da.jpg?anchor=center&amp;mode=crop&amp;width=645&amp;height=258&amp;rnd=1308620239500000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2900" y="1736351"/>
            <a:ext cx="4819650" cy="20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506745" y="2140718"/>
            <a:ext cx="2191943" cy="22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 van de duurzaamheid</a:t>
            </a:r>
          </a:p>
        </p:txBody>
      </p:sp>
      <p:pic>
        <p:nvPicPr>
          <p:cNvPr id="24" name="Picture 2" descr="https://scontent.xx.fbcdn.net/hphotos-xla1/v/t1.0-9/12106699_902207879871741_3760039301785377947_n.jpg?oh=02f156e236aa75be9accb5aeaaa7be56&amp;oe=56CE102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/>
        </p:blipFill>
        <p:spPr bwMode="auto">
          <a:xfrm>
            <a:off x="219414" y="1663534"/>
            <a:ext cx="3774972" cy="37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/>
          <p:cNvSpPr txBox="1"/>
          <p:nvPr/>
        </p:nvSpPr>
        <p:spPr>
          <a:xfrm>
            <a:off x="5478654" y="5852527"/>
            <a:ext cx="34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Ouders investeren in school, school leert ouders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6200895" y="1913088"/>
            <a:ext cx="307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Supporter van schoon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219415" y="3721868"/>
            <a:ext cx="360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 Doet/ </a:t>
            </a:r>
          </a:p>
          <a:p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 </a:t>
            </a: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duurzaamheid</a:t>
            </a:r>
          </a:p>
        </p:txBody>
      </p:sp>
    </p:spTree>
    <p:extLst>
      <p:ext uri="{BB962C8B-B14F-4D97-AF65-F5344CB8AC3E}">
        <p14:creationId xmlns:p14="http://schemas.microsoft.com/office/powerpoint/2010/main" val="40156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Workshopdeel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26</a:t>
            </a:fld>
            <a:endParaRPr lang="en-GB"/>
          </a:p>
        </p:txBody>
      </p:sp>
      <p:sp>
        <p:nvSpPr>
          <p:cNvPr id="1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548640" y="2020389"/>
            <a:ext cx="8238309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>
                <a:solidFill>
                  <a:srgbClr val="0070C0"/>
                </a:solidFill>
              </a:rPr>
              <a:t>Whole</a:t>
            </a:r>
            <a:r>
              <a:rPr lang="nl-NL" sz="2000" b="1" dirty="0" smtClean="0">
                <a:solidFill>
                  <a:srgbClr val="0070C0"/>
                </a:solidFill>
              </a:rPr>
              <a:t> school approach met Eco-Schools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Wat kunnen we buiten rondom de school doen als leerlingen?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Wat kunnen we binnen in de school doen voor </a:t>
            </a:r>
            <a:r>
              <a:rPr lang="nl-NL" sz="2000" dirty="0" err="1" smtClean="0">
                <a:solidFill>
                  <a:srgbClr val="0070C0"/>
                </a:solidFill>
              </a:rPr>
              <a:t>buurt&amp;ouders</a:t>
            </a:r>
            <a:r>
              <a:rPr lang="nl-NL" sz="2000" dirty="0" smtClean="0">
                <a:solidFill>
                  <a:srgbClr val="0070C0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Welke rol kunnen gebouw/locatie betekenen?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48640" y="4780997"/>
            <a:ext cx="823830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70C0"/>
                </a:solidFill>
              </a:rPr>
              <a:t>Thema’s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Groen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Energie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70C0"/>
                </a:solidFill>
              </a:rPr>
              <a:t>Afval</a:t>
            </a:r>
            <a:endParaRPr lang="nl-N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65" y="1885950"/>
            <a:ext cx="3143416" cy="45339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90950" y="2270760"/>
            <a:ext cx="51168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Deze ballon blijft hier, </a:t>
            </a:r>
          </a:p>
          <a:p>
            <a:r>
              <a:rPr lang="nl-NL" sz="2800" dirty="0" smtClean="0"/>
              <a:t>dat is beter voor mens en dier!</a:t>
            </a:r>
          </a:p>
          <a:p>
            <a:r>
              <a:rPr lang="nl-NL" sz="2800" dirty="0" smtClean="0"/>
              <a:t>Ik wens een schone aarde</a:t>
            </a:r>
          </a:p>
          <a:p>
            <a:pPr algn="r"/>
            <a:r>
              <a:rPr lang="nl-NL" i="1" dirty="0" smtClean="0"/>
              <a:t>Timo Roozen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5476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7066" y="365126"/>
            <a:ext cx="7636933" cy="964141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Onderwijs </a:t>
            </a:r>
            <a:r>
              <a:rPr lang="en-GB" sz="2800" dirty="0" err="1"/>
              <a:t>voor</a:t>
            </a:r>
            <a:r>
              <a:rPr lang="en-GB" sz="2800" dirty="0"/>
              <a:t> </a:t>
            </a:r>
            <a:r>
              <a:rPr lang="en-GB" sz="2800" dirty="0" err="1"/>
              <a:t>duurzame</a:t>
            </a:r>
            <a:r>
              <a:rPr lang="en-GB" sz="2800" dirty="0"/>
              <a:t> </a:t>
            </a:r>
            <a:r>
              <a:rPr lang="en-GB" sz="2800" dirty="0" err="1"/>
              <a:t>ontwikkeling</a:t>
            </a: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2" descr="https://pbs.twimg.com/media/CnpfNpKWgAEba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63817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402565" y="209869"/>
            <a:ext cx="6624736" cy="85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Waarom duurzaamheid?</a:t>
            </a:r>
          </a:p>
        </p:txBody>
      </p:sp>
      <p:sp>
        <p:nvSpPr>
          <p:cNvPr id="9" name="AutoShape 18" descr="Afbeeldingsresultaat voor statiegel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20" descr="Afbeeldingsresultaat voor statiegeld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383617" y="2135846"/>
            <a:ext cx="4098612" cy="4388357"/>
            <a:chOff x="383617" y="2135846"/>
            <a:chExt cx="4098612" cy="4388357"/>
          </a:xfrm>
        </p:grpSpPr>
        <p:pic>
          <p:nvPicPr>
            <p:cNvPr id="2059" name="Picture 11" descr="Afbeeldingsresultaa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734" y="2135846"/>
              <a:ext cx="2079495" cy="1164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ignatures">
              <a:hlinkClick r:id="rId4" tooltip="16517428079_2b52155519_o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17" y="2135846"/>
              <a:ext cx="1872914" cy="138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7983" y="4794991"/>
              <a:ext cx="1805193" cy="172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Afbeeldingsresultaat voor pesticide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17" y="3627089"/>
              <a:ext cx="2019123" cy="143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Gerelateerde afbeeldi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45" y="5170072"/>
              <a:ext cx="2130288" cy="135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Afbeeldingsresultaat voor mondkapjes in verkeer">
              <a:hlinkClick r:id="rId11"/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0833" y="3418541"/>
              <a:ext cx="1942344" cy="126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5273642" y="1695576"/>
            <a:ext cx="3427460" cy="4828626"/>
            <a:chOff x="5186334" y="1695576"/>
            <a:chExt cx="3427460" cy="4828626"/>
          </a:xfrm>
        </p:grpSpPr>
        <p:pic>
          <p:nvPicPr>
            <p:cNvPr id="2062" name="Picture 14" descr="Afbeeldingsresultaat voor elektrische scooter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686" y="1695576"/>
              <a:ext cx="3029107" cy="1058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groenekans.nl/cms-gfx/jan_en_floor_-_kleiner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5958" y="2856375"/>
              <a:ext cx="1797836" cy="130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Afbeeldingsresultaat voor statiegeld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560" y="5365347"/>
              <a:ext cx="1399484" cy="105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Afbeeldingsresultaat voor recyclen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334" y="4269734"/>
              <a:ext cx="1491218" cy="110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Afbeeldingsresultaat voor milieuvriendelijke beker">
              <a:hlinkClick r:id="rId20"/>
            </p:cNvPr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04029" y="5442489"/>
              <a:ext cx="1683343" cy="108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Afbeeldingsresultaat voor zwerfafval opruimen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28" y="4261642"/>
              <a:ext cx="1801265" cy="100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Afbeeldingsresultaat voor zonnepanelen op schoolgebouw">
              <a:hlinkClick r:id="rId24"/>
            </p:cNvPr>
            <p:cNvPicPr>
              <a:picLocks noChangeAspect="1" noChangeArrowheads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4686" y="2856374"/>
              <a:ext cx="1023042" cy="1296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2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02-11-2016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Miniconferentie / miniconference Eco-Schools @ United World College Maastricht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451" y="1916832"/>
            <a:ext cx="61150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1511451" y="5877272"/>
            <a:ext cx="611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www.youtube.com/watch?v=NYnTmgnUmmo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664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Eco-Schools </a:t>
            </a:r>
            <a:endParaRPr lang="en-GB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04824" y="2062691"/>
            <a:ext cx="467677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Nederland </a:t>
            </a:r>
          </a:p>
          <a:p>
            <a:r>
              <a:rPr lang="nl-NL" dirty="0">
                <a:solidFill>
                  <a:srgbClr val="0070C0"/>
                </a:solidFill>
              </a:rPr>
              <a:t>start in 2003</a:t>
            </a:r>
          </a:p>
          <a:p>
            <a:r>
              <a:rPr lang="nl-NL" dirty="0">
                <a:solidFill>
                  <a:srgbClr val="0070C0"/>
                </a:solidFill>
              </a:rPr>
              <a:t>&gt; </a:t>
            </a:r>
            <a:r>
              <a:rPr lang="nl-NL" dirty="0" smtClean="0">
                <a:solidFill>
                  <a:srgbClr val="0070C0"/>
                </a:solidFill>
              </a:rPr>
              <a:t>120 </a:t>
            </a:r>
            <a:r>
              <a:rPr lang="nl-NL" dirty="0">
                <a:solidFill>
                  <a:srgbClr val="0070C0"/>
                </a:solidFill>
              </a:rPr>
              <a:t>scholen (PO, VO, MBO)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35 </a:t>
            </a:r>
            <a:r>
              <a:rPr lang="nl-NL" dirty="0">
                <a:solidFill>
                  <a:srgbClr val="0070C0"/>
                </a:solidFill>
              </a:rPr>
              <a:t>Groene Vlaggen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Wereld </a:t>
            </a:r>
          </a:p>
          <a:p>
            <a:r>
              <a:rPr lang="nl-NL" dirty="0">
                <a:solidFill>
                  <a:srgbClr val="0070C0"/>
                </a:solidFill>
              </a:rPr>
              <a:t>64 landen</a:t>
            </a:r>
          </a:p>
          <a:p>
            <a:r>
              <a:rPr lang="nl-NL" dirty="0">
                <a:solidFill>
                  <a:srgbClr val="0070C0"/>
                </a:solidFill>
              </a:rPr>
              <a:t>&gt; 49.000 scholen</a:t>
            </a:r>
          </a:p>
          <a:p>
            <a:r>
              <a:rPr lang="nl-NL" dirty="0">
                <a:solidFill>
                  <a:srgbClr val="0070C0"/>
                </a:solidFill>
              </a:rPr>
              <a:t>&gt; 17.000 Groene Vlaggen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223" y="4402188"/>
            <a:ext cx="3611192" cy="18543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180" y="989488"/>
            <a:ext cx="2189002" cy="313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1080">
            <a:off x="6743045" y="1032787"/>
            <a:ext cx="2721583" cy="3853921"/>
          </a:xfrm>
          <a:prstGeom prst="rect">
            <a:avLst/>
          </a:prstGeom>
          <a:ln>
            <a:noFill/>
          </a:ln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7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Whole</a:t>
            </a:r>
            <a:r>
              <a:rPr lang="nl-NL" dirty="0"/>
              <a:t>-school approach”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984" y="2302477"/>
            <a:ext cx="2910253" cy="30043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45" y="2363192"/>
            <a:ext cx="2910253" cy="29436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228" y="2302477"/>
            <a:ext cx="2910253" cy="3004367"/>
          </a:xfrm>
          <a:prstGeom prst="rect">
            <a:avLst/>
          </a:prstGeom>
        </p:spPr>
      </p:pic>
      <p:sp>
        <p:nvSpPr>
          <p:cNvPr id="16" name="Titel 9"/>
          <p:cNvSpPr txBox="1">
            <a:spLocks/>
          </p:cNvSpPr>
          <p:nvPr/>
        </p:nvSpPr>
        <p:spPr>
          <a:xfrm>
            <a:off x="286183" y="4791592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400" b="1" dirty="0">
                <a:solidFill>
                  <a:schemeClr val="accent1"/>
                </a:solidFill>
                <a:latin typeface="+mn-lt"/>
              </a:rPr>
              <a:t>Duurzaamheid verankerd in methoden en activiteiten</a:t>
            </a:r>
            <a:endParaRPr lang="en-GB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Titel 9"/>
          <p:cNvSpPr txBox="1">
            <a:spLocks/>
          </p:cNvSpPr>
          <p:nvPr/>
        </p:nvSpPr>
        <p:spPr>
          <a:xfrm>
            <a:off x="3064552" y="4791592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400" b="1" dirty="0">
                <a:solidFill>
                  <a:schemeClr val="accent1"/>
                </a:solidFill>
                <a:latin typeface="+mn-lt"/>
              </a:rPr>
              <a:t>Student-led change: samen</a:t>
            </a:r>
            <a:br>
              <a:rPr lang="nl-NL" sz="1400" b="1" dirty="0">
                <a:solidFill>
                  <a:schemeClr val="accent1"/>
                </a:solidFill>
                <a:latin typeface="+mn-lt"/>
              </a:rPr>
            </a:br>
            <a:r>
              <a:rPr lang="nl-NL" sz="1400" b="1" dirty="0">
                <a:solidFill>
                  <a:schemeClr val="accent1"/>
                </a:solidFill>
                <a:latin typeface="+mn-lt"/>
              </a:rPr>
              <a:t>met leerlingen aan de slag</a:t>
            </a:r>
            <a:endParaRPr lang="en-GB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itel 9"/>
          <p:cNvSpPr txBox="1">
            <a:spLocks/>
          </p:cNvSpPr>
          <p:nvPr/>
        </p:nvSpPr>
        <p:spPr>
          <a:xfrm>
            <a:off x="5746205" y="4791592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400" b="1" dirty="0">
                <a:solidFill>
                  <a:schemeClr val="accent1"/>
                </a:solidFill>
                <a:latin typeface="+mn-lt"/>
              </a:rPr>
              <a:t>Gebouw en omgeving als lesmateriaal</a:t>
            </a:r>
            <a:endParaRPr lang="en-GB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8</a:t>
            </a:fld>
            <a:endParaRPr lang="en-GB"/>
          </a:p>
        </p:txBody>
      </p:sp>
      <p:sp>
        <p:nvSpPr>
          <p:cNvPr id="1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Eco-Schools?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9</a:t>
            </a:fld>
            <a:endParaRPr lang="en-GB"/>
          </a:p>
        </p:txBody>
      </p:sp>
      <p:sp>
        <p:nvSpPr>
          <p:cNvPr id="12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en-US" dirty="0" smtClean="0"/>
              <a:t>08-02-2017</a:t>
            </a:r>
            <a:endParaRPr lang="en-GB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727546" y="59267"/>
            <a:ext cx="5724000" cy="252000"/>
          </a:xfrm>
        </p:spPr>
        <p:txBody>
          <a:bodyPr/>
          <a:lstStyle/>
          <a:p>
            <a:r>
              <a:rPr lang="nl-NL" dirty="0" smtClean="0"/>
              <a:t>Conferentie Duurzame PABO</a:t>
            </a:r>
            <a:endParaRPr lang="en-GB" dirty="0"/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504825" y="2062691"/>
            <a:ext cx="2520000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180000" bIns="9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700" b="1" dirty="0" smtClean="0">
                <a:solidFill>
                  <a:srgbClr val="0070C0"/>
                </a:solidFill>
              </a:rPr>
              <a:t>Duurzaam </a:t>
            </a:r>
            <a:r>
              <a:rPr lang="en-GB" sz="1700" b="1" dirty="0" err="1" smtClean="0">
                <a:solidFill>
                  <a:srgbClr val="0070C0"/>
                </a:solidFill>
              </a:rPr>
              <a:t>onderwijs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700" dirty="0" err="1" smtClean="0">
                <a:solidFill>
                  <a:srgbClr val="0070C0"/>
                </a:solidFill>
              </a:rPr>
              <a:t>Betekenisvol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leren</a:t>
            </a:r>
            <a:r>
              <a:rPr lang="en-GB" sz="1700" dirty="0" smtClean="0">
                <a:solidFill>
                  <a:srgbClr val="0070C0"/>
                </a:solidFill>
              </a:rPr>
              <a:t> met </a:t>
            </a:r>
            <a:r>
              <a:rPr lang="en-GB" sz="1700" dirty="0" err="1" smtClean="0">
                <a:solidFill>
                  <a:srgbClr val="0070C0"/>
                </a:solidFill>
              </a:rPr>
              <a:t>hoofd</a:t>
            </a:r>
            <a:r>
              <a:rPr lang="en-GB" sz="1700" dirty="0" smtClean="0">
                <a:solidFill>
                  <a:srgbClr val="0070C0"/>
                </a:solidFill>
              </a:rPr>
              <a:t>, hart en </a:t>
            </a:r>
            <a:r>
              <a:rPr lang="en-GB" sz="1700" dirty="0" err="1" smtClean="0">
                <a:solidFill>
                  <a:srgbClr val="0070C0"/>
                </a:solidFill>
              </a:rPr>
              <a:t>handen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voor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een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betere</a:t>
            </a:r>
            <a:r>
              <a:rPr lang="en-GB" sz="1700" dirty="0" smtClean="0">
                <a:solidFill>
                  <a:srgbClr val="0070C0"/>
                </a:solidFill>
              </a:rPr>
              <a:t> </a:t>
            </a:r>
            <a:r>
              <a:rPr lang="en-GB" sz="1700" dirty="0" err="1" smtClean="0">
                <a:solidFill>
                  <a:srgbClr val="0070C0"/>
                </a:solidFill>
              </a:rPr>
              <a:t>wereld</a:t>
            </a:r>
            <a:endParaRPr lang="en-GB" sz="1700" dirty="0" smtClean="0">
              <a:solidFill>
                <a:srgbClr val="0070C0"/>
              </a:solidFill>
            </a:endParaRPr>
          </a:p>
          <a:p>
            <a:r>
              <a:rPr lang="en-GB" sz="1700" i="1" dirty="0" err="1" smtClean="0">
                <a:solidFill>
                  <a:srgbClr val="0070C0"/>
                </a:solidFill>
              </a:rPr>
              <a:t>basisonderwijs</a:t>
            </a:r>
            <a:endParaRPr lang="en-GB" sz="1700" i="1" dirty="0" smtClean="0">
              <a:solidFill>
                <a:srgbClr val="0070C0"/>
              </a:solidFill>
            </a:endParaRPr>
          </a:p>
          <a:p>
            <a:r>
              <a:rPr lang="en-GB" sz="1700" i="1" dirty="0" err="1" smtClean="0">
                <a:solidFill>
                  <a:srgbClr val="0070C0"/>
                </a:solidFill>
              </a:rPr>
              <a:t>voortgezet</a:t>
            </a:r>
            <a:r>
              <a:rPr lang="en-GB" sz="1700" i="1" dirty="0" smtClean="0">
                <a:solidFill>
                  <a:srgbClr val="0070C0"/>
                </a:solidFill>
              </a:rPr>
              <a:t> </a:t>
            </a:r>
            <a:r>
              <a:rPr lang="en-GB" sz="1700" i="1" dirty="0" err="1" smtClean="0">
                <a:solidFill>
                  <a:srgbClr val="0070C0"/>
                </a:solidFill>
              </a:rPr>
              <a:t>onderwijs</a:t>
            </a:r>
            <a:endParaRPr lang="en-GB" sz="1700" i="1" dirty="0" smtClean="0">
              <a:solidFill>
                <a:srgbClr val="0070C0"/>
              </a:solidFill>
            </a:endParaRPr>
          </a:p>
          <a:p>
            <a:r>
              <a:rPr lang="en-GB" sz="1700" i="1" dirty="0" smtClean="0">
                <a:solidFill>
                  <a:srgbClr val="0070C0"/>
                </a:solidFill>
              </a:rPr>
              <a:t>MBO</a:t>
            </a:r>
            <a:endParaRPr lang="en-GB" sz="1700" i="1" dirty="0">
              <a:solidFill>
                <a:srgbClr val="0070C0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5996155" y="2062691"/>
            <a:ext cx="2520000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180000" rIns="91440" bIns="9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700" b="1" dirty="0" err="1" smtClean="0">
                <a:solidFill>
                  <a:srgbClr val="0070C0"/>
                </a:solidFill>
              </a:rPr>
              <a:t>Bewustwording</a:t>
            </a:r>
            <a:r>
              <a:rPr lang="en-GB" sz="1700" b="1" dirty="0" smtClean="0">
                <a:solidFill>
                  <a:srgbClr val="0070C0"/>
                </a:solidFill>
              </a:rPr>
              <a:t> en </a:t>
            </a:r>
            <a:r>
              <a:rPr lang="en-GB" sz="1700" b="1" dirty="0" err="1" smtClean="0">
                <a:solidFill>
                  <a:srgbClr val="0070C0"/>
                </a:solidFill>
              </a:rPr>
              <a:t>profilering</a:t>
            </a:r>
            <a:r>
              <a:rPr lang="en-GB" sz="1700" b="1" dirty="0" smtClean="0">
                <a:solidFill>
                  <a:srgbClr val="0070C0"/>
                </a:solidFill>
              </a:rPr>
              <a:t>, </a:t>
            </a:r>
            <a:r>
              <a:rPr lang="en-GB" sz="1700" b="1" dirty="0" err="1" smtClean="0">
                <a:solidFill>
                  <a:srgbClr val="0070C0"/>
                </a:solidFill>
              </a:rPr>
              <a:t>besparing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700" b="1" dirty="0"/>
          </a:p>
          <a:p>
            <a:pPr marL="0" indent="0">
              <a:buNone/>
            </a:pPr>
            <a:endParaRPr lang="en-GB" sz="1700" b="1" dirty="0" smtClean="0"/>
          </a:p>
          <a:p>
            <a:pPr marL="0" indent="0">
              <a:buNone/>
            </a:pPr>
            <a:endParaRPr lang="en-GB" sz="1700" b="1" dirty="0"/>
          </a:p>
          <a:p>
            <a:pPr marL="0" indent="0">
              <a:buNone/>
            </a:pPr>
            <a:r>
              <a:rPr lang="en-GB" sz="1700" b="1" dirty="0" smtClean="0"/>
              <a:t/>
            </a:r>
            <a:br>
              <a:rPr lang="en-GB" sz="1700" b="1" dirty="0" smtClean="0"/>
            </a:br>
            <a:r>
              <a:rPr lang="en-GB" sz="1700" b="1" dirty="0" smtClean="0"/>
              <a:t/>
            </a:r>
            <a:br>
              <a:rPr lang="en-GB" sz="1700" b="1" dirty="0" smtClean="0"/>
            </a:br>
            <a:r>
              <a:rPr lang="nl-NL" sz="1700" dirty="0" smtClean="0">
                <a:solidFill>
                  <a:srgbClr val="0070C0"/>
                </a:solidFill>
              </a:rPr>
              <a:t>Verbindend </a:t>
            </a:r>
            <a:r>
              <a:rPr lang="nl-NL" sz="1700" dirty="0">
                <a:solidFill>
                  <a:srgbClr val="0070C0"/>
                </a:solidFill>
              </a:rPr>
              <a:t>programma</a:t>
            </a:r>
          </a:p>
          <a:p>
            <a:r>
              <a:rPr lang="nl-NL" sz="1700" i="1" dirty="0">
                <a:solidFill>
                  <a:srgbClr val="0070C0"/>
                </a:solidFill>
              </a:rPr>
              <a:t>tussen thema’s (afval, energie, water, voedsel etc.) </a:t>
            </a:r>
          </a:p>
          <a:p>
            <a:r>
              <a:rPr lang="nl-NL" sz="1700" i="1" dirty="0">
                <a:solidFill>
                  <a:srgbClr val="0070C0"/>
                </a:solidFill>
              </a:rPr>
              <a:t>tussen partijen (scholen, gemeenten, NME, bedrijven)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312000" y="2062691"/>
            <a:ext cx="2520000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180000" rIns="91440" bIns="9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700" b="1" dirty="0" err="1" smtClean="0">
                <a:solidFill>
                  <a:srgbClr val="0070C0"/>
                </a:solidFill>
              </a:rPr>
              <a:t>Structuur</a:t>
            </a:r>
            <a:endParaRPr lang="en-GB" sz="1700" b="1" dirty="0" smtClean="0">
              <a:solidFill>
                <a:srgbClr val="0070C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 smtClean="0"/>
          </a:p>
          <a:p>
            <a:pPr marL="0" indent="0" algn="ctr">
              <a:buFont typeface="Wingdings" panose="05000000000000000000" pitchFamily="2" charset="2"/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>
                <a:solidFill>
                  <a:srgbClr val="0070C0"/>
                </a:solidFill>
              </a:rPr>
              <a:t>Keurmerk</a:t>
            </a:r>
            <a:r>
              <a:rPr lang="en-GB" sz="1700" dirty="0">
                <a:solidFill>
                  <a:srgbClr val="0070C0"/>
                </a:solidFill>
              </a:rPr>
              <a:t> = </a:t>
            </a:r>
            <a:r>
              <a:rPr lang="en-GB" sz="1700" dirty="0" err="1">
                <a:solidFill>
                  <a:srgbClr val="0070C0"/>
                </a:solidFill>
              </a:rPr>
              <a:t>kapstok</a:t>
            </a:r>
            <a:r>
              <a:rPr lang="en-GB" sz="1700" dirty="0">
                <a:solidFill>
                  <a:srgbClr val="0070C0"/>
                </a:solidFill>
              </a:rPr>
              <a:t> (</a:t>
            </a:r>
            <a:r>
              <a:rPr lang="en-GB" sz="1700" dirty="0" err="1">
                <a:solidFill>
                  <a:srgbClr val="0070C0"/>
                </a:solidFill>
              </a:rPr>
              <a:t>geen</a:t>
            </a:r>
            <a:r>
              <a:rPr lang="en-GB" sz="1700" dirty="0">
                <a:solidFill>
                  <a:srgbClr val="0070C0"/>
                </a:solidFill>
              </a:rPr>
              <a:t> </a:t>
            </a:r>
            <a:r>
              <a:rPr lang="en-GB" sz="1700" dirty="0" err="1">
                <a:solidFill>
                  <a:srgbClr val="0070C0"/>
                </a:solidFill>
              </a:rPr>
              <a:t>lespakket</a:t>
            </a:r>
            <a:r>
              <a:rPr lang="en-GB" sz="1700" dirty="0" smtClean="0">
                <a:solidFill>
                  <a:srgbClr val="0070C0"/>
                </a:solidFill>
              </a:rPr>
              <a:t>!)</a:t>
            </a:r>
          </a:p>
          <a:p>
            <a:r>
              <a:rPr lang="en-GB" sz="1700" i="1" dirty="0" err="1" smtClean="0">
                <a:solidFill>
                  <a:srgbClr val="0070C0"/>
                </a:solidFill>
              </a:rPr>
              <a:t>zeven</a:t>
            </a:r>
            <a:r>
              <a:rPr lang="en-GB" sz="1700" i="1" dirty="0" smtClean="0">
                <a:solidFill>
                  <a:srgbClr val="0070C0"/>
                </a:solidFill>
              </a:rPr>
              <a:t> </a:t>
            </a:r>
            <a:r>
              <a:rPr lang="en-GB" sz="1700" i="1" dirty="0" err="1" smtClean="0">
                <a:solidFill>
                  <a:srgbClr val="0070C0"/>
                </a:solidFill>
              </a:rPr>
              <a:t>stappen</a:t>
            </a:r>
            <a:r>
              <a:rPr lang="en-GB" sz="1700" i="1" dirty="0" smtClean="0">
                <a:solidFill>
                  <a:srgbClr val="0070C0"/>
                </a:solidFill>
              </a:rPr>
              <a:t> </a:t>
            </a:r>
            <a:br>
              <a:rPr lang="en-GB" sz="1700" i="1" dirty="0" smtClean="0">
                <a:solidFill>
                  <a:srgbClr val="0070C0"/>
                </a:solidFill>
              </a:rPr>
            </a:br>
            <a:r>
              <a:rPr lang="en-GB" sz="1700" i="1" dirty="0" smtClean="0">
                <a:solidFill>
                  <a:srgbClr val="0070C0"/>
                </a:solidFill>
              </a:rPr>
              <a:t>(in twee </a:t>
            </a:r>
            <a:r>
              <a:rPr lang="en-GB" sz="1700" i="1" dirty="0" err="1" smtClean="0">
                <a:solidFill>
                  <a:srgbClr val="0070C0"/>
                </a:solidFill>
              </a:rPr>
              <a:t>jaren</a:t>
            </a:r>
            <a:r>
              <a:rPr lang="en-GB" sz="1700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sz="1700" i="1" dirty="0" err="1" smtClean="0">
                <a:solidFill>
                  <a:srgbClr val="0070C0"/>
                </a:solidFill>
              </a:rPr>
              <a:t>tien</a:t>
            </a:r>
            <a:r>
              <a:rPr lang="en-GB" sz="1700" i="1" dirty="0" smtClean="0">
                <a:solidFill>
                  <a:srgbClr val="0070C0"/>
                </a:solidFill>
              </a:rPr>
              <a:t> </a:t>
            </a:r>
            <a:r>
              <a:rPr lang="en-GB" sz="1700" i="1" dirty="0" err="1" smtClean="0">
                <a:solidFill>
                  <a:srgbClr val="0070C0"/>
                </a:solidFill>
              </a:rPr>
              <a:t>thema’s</a:t>
            </a:r>
            <a:r>
              <a:rPr lang="en-GB" sz="1700" i="1" dirty="0" smtClean="0">
                <a:solidFill>
                  <a:srgbClr val="0070C0"/>
                </a:solidFill>
              </a:rPr>
              <a:t> </a:t>
            </a:r>
            <a:endParaRPr lang="en-GB" sz="1700" i="1" dirty="0">
              <a:solidFill>
                <a:srgbClr val="0070C0"/>
              </a:solidFill>
            </a:endParaRPr>
          </a:p>
        </p:txBody>
      </p:sp>
      <p:pic>
        <p:nvPicPr>
          <p:cNvPr id="20" name="Picture 2" descr="http://sme.nl/eco-schools/images/core/Profilering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155" y="2818841"/>
            <a:ext cx="2520000" cy="12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me.nl/eco-schools/images/core/Structuur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00" y="2841143"/>
            <a:ext cx="2520000" cy="12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sme.nl/eco-schools/images/core/Duurzaam-onderwijs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17" y="2818841"/>
            <a:ext cx="2520000" cy="12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-Schools">
      <a:dk1>
        <a:sysClr val="windowText" lastClr="000000"/>
      </a:dk1>
      <a:lt1>
        <a:sysClr val="window" lastClr="FFFFFF"/>
      </a:lt1>
      <a:dk2>
        <a:srgbClr val="292A73"/>
      </a:dk2>
      <a:lt2>
        <a:srgbClr val="E7E6E6"/>
      </a:lt2>
      <a:accent1>
        <a:srgbClr val="077ABF"/>
      </a:accent1>
      <a:accent2>
        <a:srgbClr val="E7C074"/>
      </a:accent2>
      <a:accent3>
        <a:srgbClr val="BDD166"/>
      </a:accent3>
      <a:accent4>
        <a:srgbClr val="94C03D"/>
      </a:accent4>
      <a:accent5>
        <a:srgbClr val="00A855"/>
      </a:accent5>
      <a:accent6>
        <a:srgbClr val="BE1E2D"/>
      </a:accent6>
      <a:hlink>
        <a:srgbClr val="BE1E2D"/>
      </a:hlink>
      <a:folHlink>
        <a:srgbClr val="F7931D"/>
      </a:folHlink>
    </a:clrScheme>
    <a:fontScheme name="Eco-Schools">
      <a:majorFont>
        <a:latin typeface="Diavlo 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</TotalTime>
  <Words>669</Words>
  <Application>Microsoft Office PowerPoint</Application>
  <PresentationFormat>Diavoorstelling (4:3)</PresentationFormat>
  <Paragraphs>241</Paragraphs>
  <Slides>26</Slides>
  <Notes>2</Notes>
  <HiddenSlides>4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 Theme</vt:lpstr>
      <vt:lpstr>Eco-Schools</vt:lpstr>
      <vt:lpstr>PowerPoint-presentatie</vt:lpstr>
      <vt:lpstr>PowerPoint-presentatie</vt:lpstr>
      <vt:lpstr>Onderwijs voor duurzame ontwikkeling</vt:lpstr>
      <vt:lpstr>PowerPoint-presentatie</vt:lpstr>
      <vt:lpstr>PowerPoint-presentatie</vt:lpstr>
      <vt:lpstr>Eco-Schools </vt:lpstr>
      <vt:lpstr>“Whole-school approach”</vt:lpstr>
      <vt:lpstr>Wat is Eco-Schools?</vt:lpstr>
      <vt:lpstr>Zeven stappen</vt:lpstr>
      <vt:lpstr>Tien thema’s</vt:lpstr>
      <vt:lpstr>Stap 1: Eco-team</vt:lpstr>
      <vt:lpstr>Stap 2: Eco-scan</vt:lpstr>
      <vt:lpstr>Stap 2: Eco-scan</vt:lpstr>
      <vt:lpstr>Stap 3: Actie(plan)</vt:lpstr>
      <vt:lpstr>Stap 3: Actie</vt:lpstr>
      <vt:lpstr>Stap 4: Monitoring en evaluatie</vt:lpstr>
      <vt:lpstr>Stap 5: Curriculum</vt:lpstr>
      <vt:lpstr>Stap 6: Informeren en betrekken</vt:lpstr>
      <vt:lpstr>Stap 6: Informeren en betrekken</vt:lpstr>
      <vt:lpstr>Stap 7: Eco-code</vt:lpstr>
      <vt:lpstr>PowerPoint-presentatie</vt:lpstr>
      <vt:lpstr>Feest!</vt:lpstr>
      <vt:lpstr>Workshopdeel</vt:lpstr>
      <vt:lpstr>Workshopdeel</vt:lpstr>
      <vt:lpstr>Workshopdeel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Vanderveen, A.W.</dc:creator>
  <cp:lastModifiedBy>van der Meer</cp:lastModifiedBy>
  <cp:revision>129</cp:revision>
  <dcterms:created xsi:type="dcterms:W3CDTF">2015-10-03T20:25:26Z</dcterms:created>
  <dcterms:modified xsi:type="dcterms:W3CDTF">2017-04-19T13:35:02Z</dcterms:modified>
</cp:coreProperties>
</file>